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87" r:id="rId7"/>
    <p:sldId id="292" r:id="rId8"/>
    <p:sldId id="289" r:id="rId9"/>
    <p:sldId id="293" r:id="rId10"/>
    <p:sldId id="288" r:id="rId11"/>
    <p:sldId id="290" r:id="rId12"/>
    <p:sldId id="26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54"/>
    <p:restoredTop sz="96005" autoAdjust="0"/>
  </p:normalViewPr>
  <p:slideViewPr>
    <p:cSldViewPr>
      <p:cViewPr varScale="1">
        <p:scale>
          <a:sx n="70" d="100"/>
          <a:sy n="70" d="100"/>
        </p:scale>
        <p:origin x="-115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4168" y="19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1ED0D-DDE3-4975-8BF3-D0487807259D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DA488-07EC-4B8F-A488-4397D2497D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9155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3738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66013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Mejor poner aquí la frase de LICART del punto 1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7792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Añadir dibujos de LICART y de D. </a:t>
            </a:r>
            <a:r>
              <a:rPr lang="es-ES" smtClean="0"/>
              <a:t>BENNETT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5901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77105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Caballo que tira porque saca los pies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90031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Sobre el </a:t>
            </a:r>
            <a:r>
              <a:rPr lang="es-ES" dirty="0" err="1" smtClean="0"/>
              <a:t>rollkur</a:t>
            </a:r>
            <a:r>
              <a:rPr lang="es-ES" dirty="0" smtClean="0"/>
              <a:t>. En la foto del caballo se ve cómo los pies están fuera en lugar de entrar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7779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41831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0870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14662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21875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71281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78481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5438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9589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6267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8986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Y distintos ángulos de la nuca y base del cuello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6231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92287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A488-07EC-4B8F-A488-4397D2497D34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8273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928DEC6-66EB-4B29-B7D1-350F121BD706}" type="datetimeFigureOut">
              <a:rPr lang="es-ES" smtClean="0"/>
              <a:pPr/>
              <a:t>18/11/2016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C92819-33FE-4D02-B18E-38E568AA9C8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11960" y="3429000"/>
            <a:ext cx="4320480" cy="1872208"/>
          </a:xfrm>
        </p:spPr>
        <p:txBody>
          <a:bodyPr>
            <a:noAutofit/>
          </a:bodyPr>
          <a:lstStyle/>
          <a:p>
            <a:r>
              <a:rPr lang="es-ES" dirty="0" smtClean="0">
                <a:solidFill>
                  <a:schemeClr val="accent2"/>
                </a:solidFill>
              </a:rPr>
              <a:t>Cómo trabajar </a:t>
            </a:r>
            <a:br>
              <a:rPr lang="es-ES" dirty="0" smtClean="0">
                <a:solidFill>
                  <a:schemeClr val="accent2"/>
                </a:solidFill>
              </a:rPr>
            </a:br>
            <a:r>
              <a:rPr lang="es-ES" sz="4700" dirty="0" smtClean="0">
                <a:solidFill>
                  <a:schemeClr val="accent2"/>
                </a:solidFill>
              </a:rPr>
              <a:t>el balancín </a:t>
            </a:r>
            <a:r>
              <a:rPr lang="es-ES" dirty="0" smtClean="0">
                <a:solidFill>
                  <a:schemeClr val="accent2"/>
                </a:solidFill>
              </a:rPr>
              <a:t/>
            </a:r>
            <a:br>
              <a:rPr lang="es-ES" dirty="0" smtClean="0">
                <a:solidFill>
                  <a:schemeClr val="accent2"/>
                </a:solidFill>
              </a:rPr>
            </a:br>
            <a:r>
              <a:rPr lang="es-ES" dirty="0" smtClean="0">
                <a:solidFill>
                  <a:schemeClr val="accent2"/>
                </a:solidFill>
              </a:rPr>
              <a:t>correctamente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17186" y="551723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chemeClr val="accent2"/>
                </a:solidFill>
              </a:rPr>
              <a:t>José Manuel Sales Pons</a:t>
            </a:r>
            <a:endParaRPr lang="es-ES_tradnl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27584" y="1015663"/>
            <a:ext cx="7757041" cy="561662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s-ES" sz="2600" dirty="0"/>
              <a:t>Muy próxima a la nuca (escasamente 5 cm por debajo) y con un rango de movimiento muy pequeño: en torno a los 15 grados.              </a:t>
            </a:r>
          </a:p>
          <a:p>
            <a:pPr>
              <a:buFont typeface="Wingdings" charset="2"/>
              <a:buChar char="Ø"/>
            </a:pPr>
            <a:r>
              <a:rPr lang="es-ES" sz="2600" dirty="0"/>
              <a:t>A través de la boca el caballo expresa su acuerdo o desacuerdo al </a:t>
            </a:r>
            <a:r>
              <a:rPr lang="es-ES" sz="2600" dirty="0" smtClean="0"/>
              <a:t>jinete. El </a:t>
            </a:r>
            <a:r>
              <a:rPr lang="es-ES" sz="2600" dirty="0"/>
              <a:t>perro y el gato, por ejemplo, nos envían señales visuales y/o </a:t>
            </a:r>
            <a:r>
              <a:rPr lang="es-ES" sz="2600" dirty="0" smtClean="0"/>
              <a:t>acústicas. (BAUCHER)</a:t>
            </a:r>
            <a:endParaRPr lang="es-ES" sz="2600" dirty="0"/>
          </a:p>
          <a:p>
            <a:pPr>
              <a:buFont typeface="Wingdings" charset="2"/>
              <a:buChar char="Ø"/>
            </a:pPr>
            <a:r>
              <a:rPr lang="es-ES" sz="2600" dirty="0"/>
              <a:t>Trabajo de </a:t>
            </a:r>
            <a:r>
              <a:rPr lang="es-ES" sz="2600" dirty="0" smtClean="0"/>
              <a:t>aula </a:t>
            </a:r>
            <a:r>
              <a:rPr lang="es-ES" sz="2600" dirty="0"/>
              <a:t>y trabajo de </a:t>
            </a:r>
            <a:r>
              <a:rPr lang="es-ES" sz="2600" dirty="0" smtClean="0"/>
              <a:t>gimnasio</a:t>
            </a:r>
            <a:r>
              <a:rPr lang="es-ES" sz="2600" dirty="0"/>
              <a:t>. El primero dirigido a la mente y el segundo al cuerpo.</a:t>
            </a:r>
          </a:p>
          <a:p>
            <a:pPr>
              <a:buFont typeface="Wingdings" charset="2"/>
              <a:buChar char="Ø"/>
            </a:pPr>
            <a:r>
              <a:rPr lang="es-ES" sz="2600" dirty="0"/>
              <a:t>Distinguir entre asientos y comisuras de labios. Acción de filete y bocado, tanto sobre la boca como sobre la nuca. Sí, sobre la nuca.</a:t>
            </a:r>
          </a:p>
          <a:p>
            <a:pPr>
              <a:buFont typeface="Wingdings" charset="2"/>
              <a:buChar char="Ø"/>
            </a:pPr>
            <a:r>
              <a:rPr lang="es-ES" sz="2600" dirty="0"/>
              <a:t>Presión/cesión. Resistencias.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5 </a:t>
            </a:r>
            <a:r>
              <a:rPr lang="es-ES_tradnl" sz="3200" dirty="0" smtClean="0">
                <a:solidFill>
                  <a:schemeClr val="accent2"/>
                </a:solidFill>
              </a:rPr>
              <a:t>MANDÍBULA</a:t>
            </a:r>
            <a:endParaRPr lang="es-ES_tradnl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la boca del caballo.jpg"/>
          <p:cNvPicPr>
            <a:picLocks noChangeAspect="1"/>
          </p:cNvPicPr>
          <p:nvPr/>
        </p:nvPicPr>
        <p:blipFill>
          <a:blip r:embed="rId2" cstate="print"/>
          <a:srcRect b="14366"/>
          <a:stretch>
            <a:fillRect/>
          </a:stretch>
        </p:blipFill>
        <p:spPr>
          <a:xfrm>
            <a:off x="0" y="0"/>
            <a:ext cx="5158241" cy="3600400"/>
          </a:xfrm>
          <a:prstGeom prst="rect">
            <a:avLst/>
          </a:prstGeom>
        </p:spPr>
      </p:pic>
      <p:pic>
        <p:nvPicPr>
          <p:cNvPr id="4098" name="Picture 2" descr="C:\Users\Portatil\Documents\JOSE MANUEL\PFdA\20150313_023312.jpg"/>
          <p:cNvPicPr>
            <a:picLocks noChangeAspect="1" noChangeArrowheads="1"/>
          </p:cNvPicPr>
          <p:nvPr/>
        </p:nvPicPr>
        <p:blipFill>
          <a:blip r:embed="rId3" cstate="print"/>
          <a:srcRect r="32353"/>
          <a:stretch>
            <a:fillRect/>
          </a:stretch>
        </p:blipFill>
        <p:spPr bwMode="auto">
          <a:xfrm rot="5400000">
            <a:off x="5651612" y="3365612"/>
            <a:ext cx="3312368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4517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48673" y="908720"/>
            <a:ext cx="6963687" cy="142429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" sz="2800" dirty="0" smtClean="0"/>
              <a:t>El equilibrio del caballo depende, sólo, de la conjunción de su balancín con sus patas.</a:t>
            </a:r>
          </a:p>
          <a:p>
            <a:pPr marL="0" indent="0" algn="just">
              <a:buNone/>
            </a:pPr>
            <a:r>
              <a:rPr lang="es-ES" sz="2800" dirty="0" smtClean="0"/>
              <a:t>El equilibrio del humano depende de su cuerpo.</a:t>
            </a:r>
            <a:endParaRPr lang="es-ES" sz="2800" dirty="0"/>
          </a:p>
        </p:txBody>
      </p:sp>
      <p:pic>
        <p:nvPicPr>
          <p:cNvPr id="4" name="3 Imagen" descr="IMG-20160717-WA0002.jpg"/>
          <p:cNvPicPr>
            <a:picLocks noChangeAspect="1"/>
          </p:cNvPicPr>
          <p:nvPr/>
        </p:nvPicPr>
        <p:blipFill>
          <a:blip r:embed="rId2" cstate="print"/>
          <a:srcRect l="38494" t="26819" r="16361" b="32096"/>
          <a:stretch>
            <a:fillRect/>
          </a:stretch>
        </p:blipFill>
        <p:spPr>
          <a:xfrm>
            <a:off x="1187624" y="2429760"/>
            <a:ext cx="6171880" cy="42125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0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6 </a:t>
            </a:r>
            <a:r>
              <a:rPr lang="es-ES_tradnl" sz="3600" dirty="0" smtClean="0">
                <a:solidFill>
                  <a:schemeClr val="accent2"/>
                </a:solidFill>
              </a:rPr>
              <a:t>EQUILIBRIO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72107" y="1390973"/>
            <a:ext cx="6580213" cy="275810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s-ES" sz="2800" dirty="0" smtClean="0"/>
              <a:t>La </a:t>
            </a:r>
            <a:r>
              <a:rPr lang="es-ES" sz="2800" dirty="0"/>
              <a:t>forma de S de las 7 vértebras cervicales. </a:t>
            </a: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El </a:t>
            </a:r>
            <a:r>
              <a:rPr lang="es-ES" sz="2800" dirty="0"/>
              <a:t>cuello se estira, no se endereza como el del camello, por ejemplo. </a:t>
            </a: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Y </a:t>
            </a:r>
            <a:r>
              <a:rPr lang="es-ES" sz="2800" dirty="0"/>
              <a:t>se estira al enderezarse la S</a:t>
            </a:r>
            <a:r>
              <a:rPr lang="es-ES" sz="2800" dirty="0" smtClean="0"/>
              <a:t>. </a:t>
            </a:r>
            <a:r>
              <a:rPr lang="es-ES" sz="2800" dirty="0"/>
              <a:t>(LICART</a:t>
            </a:r>
            <a:r>
              <a:rPr lang="es-ES" sz="28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Relación cuello-patas.</a:t>
            </a:r>
            <a:endParaRPr lang="es-ES" sz="2800" dirty="0"/>
          </a:p>
        </p:txBody>
      </p:sp>
      <p:pic>
        <p:nvPicPr>
          <p:cNvPr id="1026" name="Picture 2" descr="C:\Users\Portatil\Documents\JOSE MANUEL\Los monaguillos\camello DSC_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964385"/>
            <a:ext cx="1486232" cy="2256703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79512" y="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7 </a:t>
            </a:r>
            <a:r>
              <a:rPr lang="es-ES_tradnl" sz="3600" dirty="0" smtClean="0">
                <a:solidFill>
                  <a:schemeClr val="accent2"/>
                </a:solidFill>
              </a:rPr>
              <a:t>VÉRTEBRAS CERVICALES</a:t>
            </a:r>
            <a:endParaRPr lang="es-ES_tradnl" sz="6000" dirty="0">
              <a:solidFill>
                <a:schemeClr val="accent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39035"/>
            <a:ext cx="8480938" cy="21679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60225_191716.jpg"/>
          <p:cNvPicPr>
            <a:picLocks noChangeAspect="1"/>
          </p:cNvPicPr>
          <p:nvPr/>
        </p:nvPicPr>
        <p:blipFill>
          <a:blip r:embed="rId3" cstate="print"/>
          <a:srcRect t="15350" b="50000"/>
          <a:stretch>
            <a:fillRect/>
          </a:stretch>
        </p:blipFill>
        <p:spPr>
          <a:xfrm rot="5400000">
            <a:off x="-272292" y="2296628"/>
            <a:ext cx="5368105" cy="3312369"/>
          </a:xfrm>
          <a:prstGeom prst="rect">
            <a:avLst/>
          </a:prstGeom>
        </p:spPr>
      </p:pic>
      <p:pic>
        <p:nvPicPr>
          <p:cNvPr id="7" name="6 Imagen" descr="IMG_20160318_201242.jpg"/>
          <p:cNvPicPr>
            <a:picLocks noChangeAspect="1"/>
          </p:cNvPicPr>
          <p:nvPr/>
        </p:nvPicPr>
        <p:blipFill>
          <a:blip r:embed="rId4" cstate="print"/>
          <a:srcRect b="12201"/>
          <a:stretch>
            <a:fillRect/>
          </a:stretch>
        </p:blipFill>
        <p:spPr>
          <a:xfrm>
            <a:off x="4716016" y="1265123"/>
            <a:ext cx="3456384" cy="5404237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683568" y="260648"/>
            <a:ext cx="7704856" cy="838200"/>
          </a:xfrm>
        </p:spPr>
        <p:txBody>
          <a:bodyPr/>
          <a:lstStyle/>
          <a:p>
            <a:r>
              <a:rPr lang="es-ES" dirty="0" smtClean="0">
                <a:solidFill>
                  <a:schemeClr val="accent2"/>
                </a:solidFill>
                <a:latin typeface="+mn-lt"/>
              </a:rPr>
              <a:t>El cuello se estira o se encoge</a:t>
            </a:r>
            <a:endParaRPr lang="es-E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27584" y="2204864"/>
            <a:ext cx="3755879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Rango </a:t>
            </a:r>
            <a:r>
              <a:rPr lang="es-ES" sz="2800" dirty="0"/>
              <a:t>de movimiento de las articulaciones intervertebrales </a:t>
            </a:r>
          </a:p>
          <a:p>
            <a:pPr marL="0" indent="0">
              <a:buNone/>
            </a:pPr>
            <a:r>
              <a:rPr lang="es-ES" sz="2800" dirty="0" smtClean="0"/>
              <a:t>(</a:t>
            </a:r>
            <a:r>
              <a:rPr lang="es-ES" sz="2800" dirty="0"/>
              <a:t>H. </a:t>
            </a:r>
            <a:r>
              <a:rPr lang="es-ES" sz="2800" dirty="0" smtClean="0"/>
              <a:t>CLAYTON)</a:t>
            </a:r>
            <a:endParaRPr lang="es-ES" sz="2800" dirty="0"/>
          </a:p>
        </p:txBody>
      </p:sp>
      <p:pic>
        <p:nvPicPr>
          <p:cNvPr id="5" name="4 Imagen" descr="IMG_20160129_154408.jpg"/>
          <p:cNvPicPr>
            <a:picLocks noChangeAspect="1"/>
          </p:cNvPicPr>
          <p:nvPr/>
        </p:nvPicPr>
        <p:blipFill>
          <a:blip r:embed="rId2" cstate="print"/>
          <a:srcRect b="12107"/>
          <a:stretch>
            <a:fillRect/>
          </a:stretch>
        </p:blipFill>
        <p:spPr>
          <a:xfrm>
            <a:off x="4788024" y="404664"/>
            <a:ext cx="3888432" cy="60862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512" y="0"/>
            <a:ext cx="119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8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99592" y="1017786"/>
            <a:ext cx="7488832" cy="576064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s-ES" sz="2800" dirty="0" smtClean="0"/>
              <a:t>Única </a:t>
            </a:r>
            <a:r>
              <a:rPr lang="es-ES" sz="2800" dirty="0"/>
              <a:t>especie animal que tiene la misma sinergia cuello-riñones que el humano</a:t>
            </a:r>
            <a:r>
              <a:rPr lang="es-ES" sz="2800" dirty="0" smtClean="0"/>
              <a:t>.</a:t>
            </a:r>
            <a:r>
              <a:rPr lang="es-ES" sz="2800" dirty="0"/>
              <a:t> (Nosotros, para llevar una carga pesada a hombros, lo primero que hacemos es encorvarnos, con lo que tensamos nuestro ligamento </a:t>
            </a:r>
            <a:r>
              <a:rPr lang="es-ES" sz="2800" dirty="0" err="1" smtClean="0"/>
              <a:t>nucal</a:t>
            </a:r>
            <a:r>
              <a:rPr lang="es-ES" sz="2800" dirty="0" smtClean="0"/>
              <a:t>).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Este ligamento, debidamente tensado, </a:t>
            </a:r>
            <a:r>
              <a:rPr lang="es-ES" sz="2800" dirty="0"/>
              <a:t>es el que debe soportar el peso del jinete. </a:t>
            </a:r>
            <a:r>
              <a:rPr lang="es-ES" sz="2800" dirty="0" smtClean="0"/>
              <a:t>Los </a:t>
            </a:r>
            <a:r>
              <a:rPr lang="es-ES" sz="2800" dirty="0"/>
              <a:t>músculos que hacen oscilar el dorso –que, por cierto, no oscila-  son músculos locomotores, luego de contracción alterna: e</a:t>
            </a:r>
            <a:r>
              <a:rPr lang="es-ES" sz="2800" dirty="0" smtClean="0"/>
              <a:t>sto </a:t>
            </a:r>
            <a:r>
              <a:rPr lang="es-ES" sz="2800" dirty="0"/>
              <a:t>lo podemos sentir en nuestra espalda con el dedo corazón</a:t>
            </a:r>
            <a:r>
              <a:rPr lang="es-ES" sz="2800" dirty="0" smtClean="0"/>
              <a:t>. (</a:t>
            </a:r>
            <a:r>
              <a:rPr lang="es-ES" sz="2800" dirty="0"/>
              <a:t>G. HEUSCHMANN y </a:t>
            </a:r>
            <a:r>
              <a:rPr lang="es-ES" sz="2800" dirty="0" smtClean="0"/>
              <a:t>M. </a:t>
            </a:r>
            <a:r>
              <a:rPr lang="es-ES" sz="2800" dirty="0"/>
              <a:t>PRADES</a:t>
            </a:r>
            <a:r>
              <a:rPr lang="es-ES" sz="2800" dirty="0" smtClean="0"/>
              <a:t>)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1" y="0"/>
            <a:ext cx="8444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9 </a:t>
            </a:r>
            <a:r>
              <a:rPr lang="es-ES_tradnl" sz="3600" dirty="0" smtClean="0">
                <a:solidFill>
                  <a:schemeClr val="accent2"/>
                </a:solidFill>
              </a:rPr>
              <a:t>LIGAMENTO NUCAL Y SUPRAESPINOSO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_20160608_121848.jpg"/>
          <p:cNvPicPr>
            <a:picLocks noChangeAspect="1"/>
          </p:cNvPicPr>
          <p:nvPr/>
        </p:nvPicPr>
        <p:blipFill>
          <a:blip r:embed="rId2" cstate="print"/>
          <a:srcRect t="16313" b="4938"/>
          <a:stretch>
            <a:fillRect/>
          </a:stretch>
        </p:blipFill>
        <p:spPr>
          <a:xfrm>
            <a:off x="2627784" y="1412776"/>
            <a:ext cx="3696990" cy="5184576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395536" y="260648"/>
            <a:ext cx="8208912" cy="792088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2"/>
                </a:solidFill>
                <a:latin typeface="+mn-lt"/>
              </a:rPr>
              <a:t>Ligamento </a:t>
            </a:r>
            <a:r>
              <a:rPr lang="es-ES" dirty="0" err="1" smtClean="0">
                <a:solidFill>
                  <a:schemeClr val="accent2"/>
                </a:solidFill>
                <a:latin typeface="+mn-lt"/>
              </a:rPr>
              <a:t>nucal</a:t>
            </a:r>
            <a:r>
              <a:rPr lang="es-ES" dirty="0" smtClean="0">
                <a:solidFill>
                  <a:schemeClr val="accent2"/>
                </a:solidFill>
                <a:latin typeface="+mn-lt"/>
              </a:rPr>
              <a:t> y </a:t>
            </a:r>
            <a:r>
              <a:rPr lang="es-ES" dirty="0" err="1" smtClean="0">
                <a:solidFill>
                  <a:schemeClr val="accent2"/>
                </a:solidFill>
                <a:latin typeface="+mn-lt"/>
              </a:rPr>
              <a:t>supraespinoso</a:t>
            </a:r>
            <a:endParaRPr lang="es-E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259632" y="1268760"/>
            <a:ext cx="7128792" cy="381642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s-ES" sz="3000" dirty="0" smtClean="0"/>
              <a:t>Músculos dorsales: extensores</a:t>
            </a:r>
          </a:p>
          <a:p>
            <a:pPr>
              <a:buFont typeface="Wingdings" charset="2"/>
              <a:buChar char="Ø"/>
            </a:pPr>
            <a:r>
              <a:rPr lang="es-ES" sz="3000" dirty="0" smtClean="0"/>
              <a:t>Músculos ventrales: flexores. </a:t>
            </a:r>
          </a:p>
          <a:p>
            <a:pPr>
              <a:buFont typeface="Wingdings" charset="2"/>
              <a:buChar char="Ø"/>
            </a:pPr>
            <a:r>
              <a:rPr lang="es-ES" sz="3000" dirty="0" smtClean="0"/>
              <a:t>Del </a:t>
            </a:r>
            <a:r>
              <a:rPr lang="es-ES" sz="3000" dirty="0"/>
              <a:t>cuello</a:t>
            </a:r>
            <a:r>
              <a:rPr lang="es-ES" sz="3000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s-ES" sz="3000" dirty="0" smtClean="0"/>
              <a:t>Hay </a:t>
            </a:r>
            <a:r>
              <a:rPr lang="es-ES" sz="3000" dirty="0"/>
              <a:t>que saber cuándo trabajan bien porque es difícil de ver cuando creemos que lo está haciendo </a:t>
            </a:r>
            <a:r>
              <a:rPr lang="es-ES" sz="3000" dirty="0" smtClean="0"/>
              <a:t>bien. </a:t>
            </a:r>
          </a:p>
          <a:p>
            <a:pPr>
              <a:buFont typeface="Wingdings" charset="2"/>
              <a:buChar char="Ø"/>
            </a:pPr>
            <a:r>
              <a:rPr lang="es-ES" sz="3000" dirty="0" smtClean="0"/>
              <a:t>La </a:t>
            </a:r>
            <a:r>
              <a:rPr lang="es-ES" sz="3000" dirty="0"/>
              <a:t>base del cuello y los músculos extensores, se invierten. Y </a:t>
            </a:r>
            <a:r>
              <a:rPr lang="es-ES" sz="3000" dirty="0" smtClean="0"/>
              <a:t>no </a:t>
            </a:r>
            <a:r>
              <a:rPr lang="es-ES" sz="3000" dirty="0"/>
              <a:t>se </a:t>
            </a:r>
            <a:r>
              <a:rPr lang="es-ES" sz="3000" dirty="0" smtClean="0"/>
              <a:t>aprecia.</a:t>
            </a:r>
            <a:endParaRPr lang="es-ES" sz="3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10 </a:t>
            </a:r>
            <a:r>
              <a:rPr lang="es-ES_tradnl" sz="3600" smtClean="0">
                <a:solidFill>
                  <a:schemeClr val="accent2"/>
                </a:solidFill>
              </a:rPr>
              <a:t>MÚSCULOS DORSALES Y VENTRALES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115616" y="1231687"/>
            <a:ext cx="4680520" cy="529365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s-ES" sz="2800" dirty="0" smtClean="0"/>
              <a:t>Cómo </a:t>
            </a:r>
            <a:r>
              <a:rPr lang="es-ES" sz="2800" dirty="0"/>
              <a:t>actúa el caballo en </a:t>
            </a:r>
            <a:r>
              <a:rPr lang="es-ES" sz="2800" dirty="0" smtClean="0"/>
              <a:t>libertad (coordinación </a:t>
            </a:r>
            <a:r>
              <a:rPr lang="es-ES" sz="2800" dirty="0"/>
              <a:t>balancín-patas). </a:t>
            </a: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Hay </a:t>
            </a:r>
            <a:r>
              <a:rPr lang="es-ES" sz="2800" dirty="0"/>
              <a:t>que aprender a saber por qué</a:t>
            </a:r>
            <a:r>
              <a:rPr lang="es-ES" sz="2800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Cuando a nosotros se nos maneja desde los hombros, donde más lo notamos es en los pies: según la presión y el ángulo, colocaremos los pies de una manera u otra. </a:t>
            </a:r>
            <a:endParaRPr lang="es-ES" sz="2800" dirty="0"/>
          </a:p>
        </p:txBody>
      </p:sp>
      <p:pic>
        <p:nvPicPr>
          <p:cNvPr id="4" name="3 Imagen" descr="IMG-20160717-WA0004.jpg"/>
          <p:cNvPicPr>
            <a:picLocks noChangeAspect="1"/>
          </p:cNvPicPr>
          <p:nvPr/>
        </p:nvPicPr>
        <p:blipFill rotWithShape="1">
          <a:blip r:embed="rId2" cstate="print"/>
          <a:srcRect l="22600" t="22700" r="22292"/>
          <a:stretch/>
        </p:blipFill>
        <p:spPr>
          <a:xfrm>
            <a:off x="5940152" y="2249833"/>
            <a:ext cx="3096344" cy="32573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962"/>
            <a:ext cx="8325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11 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332656"/>
            <a:ext cx="8604448" cy="6264696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400" b="1" dirty="0"/>
              <a:t>MAREY    </a:t>
            </a:r>
            <a:endParaRPr lang="es-ES" sz="2400" b="1" dirty="0" smtClean="0"/>
          </a:p>
          <a:p>
            <a:pPr>
              <a:buNone/>
            </a:pPr>
            <a:r>
              <a:rPr lang="es-ES" sz="2400" dirty="0" smtClean="0"/>
              <a:t>La </a:t>
            </a:r>
            <a:r>
              <a:rPr lang="es-ES" sz="2400" dirty="0"/>
              <a:t>economía del esfuerzo, propia a todas las especies </a:t>
            </a:r>
            <a:r>
              <a:rPr lang="es-ES" sz="2400" dirty="0" smtClean="0"/>
              <a:t>animales, parece </a:t>
            </a:r>
            <a:r>
              <a:rPr lang="es-ES" sz="2400" dirty="0"/>
              <a:t>alcanzar en el caballo su máxima </a:t>
            </a:r>
            <a:r>
              <a:rPr lang="es-ES" sz="2400" dirty="0" smtClean="0"/>
              <a:t>perfección.</a:t>
            </a:r>
          </a:p>
          <a:p>
            <a:pPr algn="just">
              <a:buNone/>
            </a:pPr>
            <a:endParaRPr lang="es-ES" sz="2400" dirty="0" smtClean="0"/>
          </a:p>
          <a:p>
            <a:pPr algn="just">
              <a:buNone/>
            </a:pPr>
            <a:r>
              <a:rPr lang="es-ES" sz="2400" b="1" dirty="0" smtClean="0"/>
              <a:t>P</a:t>
            </a:r>
            <a:r>
              <a:rPr lang="es-ES" sz="2400" b="1" dirty="0"/>
              <a:t>. FRANCHET D’ESPEREY  </a:t>
            </a:r>
            <a:endParaRPr lang="es-ES" sz="2400" b="1" dirty="0" smtClean="0"/>
          </a:p>
          <a:p>
            <a:pPr>
              <a:buNone/>
            </a:pPr>
            <a:r>
              <a:rPr lang="es-ES" sz="2400" dirty="0" smtClean="0"/>
              <a:t>La </a:t>
            </a:r>
            <a:r>
              <a:rPr lang="es-ES" sz="2400" dirty="0"/>
              <a:t>unión del hombre y del caballo reposa sobre el principio  de la economía de las </a:t>
            </a:r>
            <a:r>
              <a:rPr lang="es-ES" sz="2400" dirty="0" smtClean="0"/>
              <a:t>fuerzas.</a:t>
            </a:r>
          </a:p>
          <a:p>
            <a:pPr algn="just">
              <a:buNone/>
            </a:pPr>
            <a:endParaRPr lang="es-ES" sz="2400" dirty="0" smtClean="0"/>
          </a:p>
          <a:p>
            <a:pPr algn="just">
              <a:buNone/>
            </a:pPr>
            <a:r>
              <a:rPr lang="es-ES" sz="2400" b="1" dirty="0" smtClean="0"/>
              <a:t>EPÍSTOLA DE SANTIAGO</a:t>
            </a:r>
          </a:p>
          <a:p>
            <a:pPr>
              <a:buNone/>
            </a:pPr>
            <a:r>
              <a:rPr lang="es-ES" sz="2400" dirty="0" smtClean="0"/>
              <a:t>Cuando a un caballo se le pone un bocado en la boca, se le coge al caballo todo entero (ojalá fuera tan fácil…).</a:t>
            </a:r>
          </a:p>
          <a:p>
            <a:pPr algn="just">
              <a:buNone/>
            </a:pPr>
            <a:endParaRPr lang="es-ES" sz="2400" dirty="0" smtClean="0"/>
          </a:p>
          <a:p>
            <a:pPr algn="just">
              <a:buNone/>
            </a:pPr>
            <a:r>
              <a:rPr lang="es-ES" sz="2400" b="1" dirty="0" smtClean="0"/>
              <a:t>PARMÉNIDES</a:t>
            </a:r>
          </a:p>
          <a:p>
            <a:pPr>
              <a:buNone/>
            </a:pPr>
            <a:r>
              <a:rPr lang="es-ES" sz="2400" dirty="0" smtClean="0"/>
              <a:t>Los caballos que me llevan, me llevaron tan lejos como es mi deseo.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115616" y="1015663"/>
            <a:ext cx="7560840" cy="524319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s-ES" sz="2800" dirty="0" smtClean="0"/>
              <a:t>En </a:t>
            </a:r>
            <a:r>
              <a:rPr lang="es-ES" sz="2800" dirty="0"/>
              <a:t>qué cambia cuando lo montamos: el desequilibrio  fisiológico </a:t>
            </a:r>
            <a:r>
              <a:rPr lang="es-ES" sz="2800" dirty="0" smtClean="0"/>
              <a:t>-que </a:t>
            </a:r>
            <a:r>
              <a:rPr lang="es-ES" sz="2800" dirty="0"/>
              <a:t>no se ve- </a:t>
            </a:r>
            <a:r>
              <a:rPr lang="es-ES" sz="2800" dirty="0" smtClean="0"/>
              <a:t>mucho </a:t>
            </a:r>
            <a:r>
              <a:rPr lang="es-ES" sz="2800" dirty="0"/>
              <a:t>más importante que el desequilibrio físico </a:t>
            </a:r>
            <a:r>
              <a:rPr lang="es-ES" sz="2800" dirty="0" smtClean="0"/>
              <a:t>-que sí se ve-</a:t>
            </a:r>
            <a:r>
              <a:rPr lang="es-ES" sz="2800" dirty="0"/>
              <a:t>, y es del único que se habla</a:t>
            </a:r>
            <a:r>
              <a:rPr lang="es-ES" sz="2800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Descoordinación </a:t>
            </a:r>
            <a:r>
              <a:rPr lang="es-ES" sz="2800" dirty="0"/>
              <a:t>entre balancín y patas. Inversión del cuello y hundimiento de la cintura escapular</a:t>
            </a:r>
            <a:r>
              <a:rPr lang="es-ES" sz="2800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Y la articulación </a:t>
            </a:r>
            <a:r>
              <a:rPr lang="es-ES" sz="2800" dirty="0" err="1" smtClean="0"/>
              <a:t>lumbo</a:t>
            </a:r>
            <a:r>
              <a:rPr lang="es-ES" sz="2800" dirty="0" smtClean="0"/>
              <a:t>-sacra, al no poder tensarse el ligamento superior, tampoco trabaja correctamente. Todo el dorso se hunde, con lo que el caballo se espatarra, y las manos facilitan la colocación buena del cuello.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119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12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177499" y="1015663"/>
            <a:ext cx="4186589" cy="4141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dirty="0" smtClean="0"/>
              <a:t>Mecanismos </a:t>
            </a:r>
            <a:r>
              <a:rPr lang="es-ES" sz="2800" dirty="0"/>
              <a:t>naturales  que desaparecen cuando se le monta: el caballo pierde el control de </a:t>
            </a:r>
            <a:r>
              <a:rPr lang="es-ES" sz="2800" dirty="0" smtClean="0"/>
              <a:t>sus patas (luego del ritmo o compás). </a:t>
            </a:r>
            <a:r>
              <a:rPr lang="es-ES" sz="2800" dirty="0"/>
              <a:t>Misma sensación de </a:t>
            </a:r>
            <a:r>
              <a:rPr lang="es-ES" sz="2800" dirty="0" smtClean="0"/>
              <a:t>cuando nosotros aprendemos </a:t>
            </a:r>
            <a:r>
              <a:rPr lang="es-ES" sz="2800" dirty="0"/>
              <a:t>a patinar</a:t>
            </a:r>
            <a:r>
              <a:rPr lang="es-ES" sz="2800" dirty="0" smtClean="0"/>
              <a:t>.</a:t>
            </a:r>
          </a:p>
          <a:p>
            <a:pPr marL="0" indent="0">
              <a:buNone/>
            </a:pPr>
            <a:r>
              <a:rPr lang="es-ES" sz="2800" dirty="0" smtClean="0"/>
              <a:t>Nosotros utilizamos los brazos para equilibrarnos y el caballo su balancín</a:t>
            </a:r>
            <a:endParaRPr lang="es-ES" sz="2400" dirty="0" smtClean="0"/>
          </a:p>
        </p:txBody>
      </p:sp>
      <p:pic>
        <p:nvPicPr>
          <p:cNvPr id="4098" name="Picture 2" descr="Resultado de imagen de equilibrio patina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700808"/>
            <a:ext cx="3210668" cy="4522068"/>
          </a:xfrm>
          <a:prstGeom prst="rect">
            <a:avLst/>
          </a:prstGeom>
          <a:noFill/>
        </p:spPr>
      </p:pic>
      <p:sp>
        <p:nvSpPr>
          <p:cNvPr id="4" name="CuadroTexto 3"/>
          <p:cNvSpPr txBox="1"/>
          <p:nvPr/>
        </p:nvSpPr>
        <p:spPr>
          <a:xfrm>
            <a:off x="179512" y="0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smtClean="0">
                <a:solidFill>
                  <a:schemeClr val="accent2"/>
                </a:solidFill>
              </a:rPr>
              <a:t>13</a:t>
            </a:r>
            <a:endParaRPr lang="es-ES_tradnl" sz="6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-20160526-WA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1973" y="2204443"/>
            <a:ext cx="3078342" cy="4104456"/>
          </a:xfrm>
          <a:prstGeom prst="rect">
            <a:avLst/>
          </a:prstGeom>
        </p:spPr>
      </p:pic>
      <p:pic>
        <p:nvPicPr>
          <p:cNvPr id="5" name="4 Imagen" descr="IMG-20160526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3264" y="2204443"/>
            <a:ext cx="3132348" cy="4104456"/>
          </a:xfrm>
          <a:prstGeom prst="rect">
            <a:avLst/>
          </a:prstGeom>
        </p:spPr>
      </p:pic>
      <p:sp>
        <p:nvSpPr>
          <p:cNvPr id="6" name="2 Marcador de contenido"/>
          <p:cNvSpPr>
            <a:spLocks noGrp="1"/>
          </p:cNvSpPr>
          <p:nvPr>
            <p:ph idx="4294967295"/>
          </p:nvPr>
        </p:nvSpPr>
        <p:spPr>
          <a:xfrm>
            <a:off x="817240" y="548680"/>
            <a:ext cx="8229600" cy="165576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s-ES" sz="2800" dirty="0" smtClean="0"/>
              <a:t>Cintura </a:t>
            </a:r>
            <a:r>
              <a:rPr lang="es-ES" sz="2800" dirty="0"/>
              <a:t>escapular: el raquis se hunde por la falta de clavículas. Pero tiene cuatro músculos de sostén que suplen a la clavícula</a:t>
            </a:r>
            <a:r>
              <a:rPr lang="es-ES" sz="2800" dirty="0" smtClean="0"/>
              <a:t>.</a:t>
            </a:r>
            <a:endParaRPr lang="es-E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rtatil\Desktop\GALERIA JM\Fotos Tablet\Cintura Escapular\Cintura escapula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27118"/>
            <a:ext cx="3816424" cy="3505085"/>
          </a:xfrm>
          <a:prstGeom prst="rect">
            <a:avLst/>
          </a:prstGeom>
          <a:noFill/>
        </p:spPr>
      </p:pic>
      <p:pic>
        <p:nvPicPr>
          <p:cNvPr id="2052" name="Picture 4" descr="C:\Users\Portatil\Desktop\GALERIA JM\Fotos Tablet\Cintura Escapular\IMG_20160224_161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52736"/>
            <a:ext cx="2880320" cy="5129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60608_121728.jpg"/>
          <p:cNvPicPr>
            <a:picLocks noChangeAspect="1"/>
          </p:cNvPicPr>
          <p:nvPr/>
        </p:nvPicPr>
        <p:blipFill>
          <a:blip r:embed="rId2" cstate="print"/>
          <a:srcRect t="14300" b="22701"/>
          <a:stretch>
            <a:fillRect/>
          </a:stretch>
        </p:blipFill>
        <p:spPr>
          <a:xfrm>
            <a:off x="2771800" y="2758776"/>
            <a:ext cx="3456384" cy="387772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611560" y="507711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charset="2"/>
              <a:buChar char="Ø"/>
            </a:pPr>
            <a:r>
              <a:rPr lang="es-ES" sz="2800" dirty="0" smtClean="0"/>
              <a:t>Ligamento </a:t>
            </a:r>
            <a:r>
              <a:rPr lang="es-ES" sz="2800" dirty="0" err="1"/>
              <a:t>nucal</a:t>
            </a:r>
            <a:r>
              <a:rPr lang="es-ES" sz="2800" dirty="0"/>
              <a:t> y </a:t>
            </a:r>
            <a:r>
              <a:rPr lang="es-ES" sz="2800" dirty="0" smtClean="0"/>
              <a:t>supraespinoso: imposible </a:t>
            </a:r>
            <a:r>
              <a:rPr lang="es-ES" sz="2800" dirty="0"/>
              <a:t>tensarse </a:t>
            </a:r>
            <a:r>
              <a:rPr lang="es-ES" sz="2800" dirty="0" smtClean="0"/>
              <a:t>al ser montado el caballo.</a:t>
            </a:r>
          </a:p>
          <a:p>
            <a:pPr marL="457200" indent="-457200">
              <a:buClr>
                <a:schemeClr val="accent1"/>
              </a:buClr>
              <a:buFont typeface="Wingdings" charset="2"/>
              <a:buChar char="Ø"/>
            </a:pPr>
            <a:r>
              <a:rPr lang="es-ES" sz="2800" dirty="0" smtClean="0"/>
              <a:t>La tensión del ligamento es consecuencia del alejamiento de la nuca respecto de la cruz. De ahí la expresión “bajo y lejos”.</a:t>
            </a:r>
            <a:endParaRPr lang="es-ES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4294967295"/>
          </p:nvPr>
        </p:nvSpPr>
        <p:spPr>
          <a:xfrm>
            <a:off x="914400" y="476250"/>
            <a:ext cx="8229600" cy="954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es-ES" sz="2800" dirty="0" smtClean="0"/>
              <a:t>Puente  </a:t>
            </a:r>
            <a:r>
              <a:rPr lang="es-ES" sz="2800" dirty="0"/>
              <a:t>(y no columna) vertebral y sus diversos segmentos</a:t>
            </a:r>
          </a:p>
        </p:txBody>
      </p:sp>
      <p:pic>
        <p:nvPicPr>
          <p:cNvPr id="5" name="4 Imagen" descr="IMG_20160619_002831.jpg"/>
          <p:cNvPicPr>
            <a:picLocks noChangeAspect="1"/>
          </p:cNvPicPr>
          <p:nvPr/>
        </p:nvPicPr>
        <p:blipFill>
          <a:blip r:embed="rId2" cstate="print"/>
          <a:srcRect l="24412" r="24401" b="4638"/>
          <a:stretch>
            <a:fillRect/>
          </a:stretch>
        </p:blipFill>
        <p:spPr>
          <a:xfrm>
            <a:off x="5004048" y="1628800"/>
            <a:ext cx="3854547" cy="4032449"/>
          </a:xfrm>
          <a:prstGeom prst="rect">
            <a:avLst/>
          </a:prstGeom>
        </p:spPr>
      </p:pic>
      <p:pic>
        <p:nvPicPr>
          <p:cNvPr id="6" name="5 Imagen" descr="IMG_20160619_003106.jpg"/>
          <p:cNvPicPr>
            <a:picLocks noChangeAspect="1"/>
          </p:cNvPicPr>
          <p:nvPr/>
        </p:nvPicPr>
        <p:blipFill>
          <a:blip r:embed="rId3" cstate="print"/>
          <a:srcRect t="37400" b="20600"/>
          <a:stretch>
            <a:fillRect/>
          </a:stretch>
        </p:blipFill>
        <p:spPr>
          <a:xfrm>
            <a:off x="251520" y="1916832"/>
            <a:ext cx="4621238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043608" y="1015663"/>
            <a:ext cx="7704856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La </a:t>
            </a:r>
            <a:r>
              <a:rPr lang="es-ES" sz="2800" dirty="0"/>
              <a:t>Equitación consiste en recomponer este puzle para que el cuerpo del </a:t>
            </a:r>
            <a:r>
              <a:rPr lang="es-ES" sz="2800" dirty="0" smtClean="0"/>
              <a:t>caballo vuelva </a:t>
            </a:r>
            <a:r>
              <a:rPr lang="es-ES" sz="2800" dirty="0"/>
              <a:t>a funcionar, no naturalmente, sino de manera confortable y económica (ergonómica) con un jinete activo. </a:t>
            </a:r>
            <a:endParaRPr lang="es-ES" sz="2800" dirty="0" smtClean="0"/>
          </a:p>
          <a:p>
            <a:pPr marL="0" indent="0">
              <a:buNone/>
            </a:pP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LICART</a:t>
            </a:r>
            <a:r>
              <a:rPr lang="es-ES" sz="2800" dirty="0"/>
              <a:t>: </a:t>
            </a:r>
            <a:r>
              <a:rPr lang="es-ES" sz="2800" dirty="0" smtClean="0"/>
              <a:t>domar </a:t>
            </a:r>
            <a:r>
              <a:rPr lang="es-ES" sz="2800" dirty="0"/>
              <a:t>un caballo no consiste en sólo enseñarle a obedecer a nuestras ayudas. Primeramente hay que ponerle en situación de poder </a:t>
            </a:r>
            <a:r>
              <a:rPr lang="es-ES" sz="2800" dirty="0" smtClean="0"/>
              <a:t>obedecer (gesto </a:t>
            </a:r>
            <a:r>
              <a:rPr lang="es-ES" sz="2800" dirty="0"/>
              <a:t>c</a:t>
            </a:r>
            <a:r>
              <a:rPr lang="es-ES" sz="2800" dirty="0" smtClean="0"/>
              <a:t>onfortable </a:t>
            </a:r>
            <a:r>
              <a:rPr lang="es-ES" sz="2800" dirty="0"/>
              <a:t>y </a:t>
            </a:r>
            <a:r>
              <a:rPr lang="es-ES" sz="2800" dirty="0" smtClean="0"/>
              <a:t>económico).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smtClean="0">
                <a:solidFill>
                  <a:schemeClr val="accent2"/>
                </a:solidFill>
              </a:rPr>
              <a:t>14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60407_020710.jpg"/>
          <p:cNvPicPr>
            <a:picLocks noChangeAspect="1"/>
          </p:cNvPicPr>
          <p:nvPr/>
        </p:nvPicPr>
        <p:blipFill>
          <a:blip r:embed="rId2" cstate="print"/>
          <a:srcRect t="32928" b="17723"/>
          <a:stretch>
            <a:fillRect/>
          </a:stretch>
        </p:blipFill>
        <p:spPr>
          <a:xfrm rot="5400000">
            <a:off x="735766" y="1744829"/>
            <a:ext cx="2703915" cy="2376264"/>
          </a:xfrm>
          <a:prstGeom prst="rect">
            <a:avLst/>
          </a:prstGeom>
        </p:spPr>
      </p:pic>
      <p:pic>
        <p:nvPicPr>
          <p:cNvPr id="5" name="4 Imagen" descr="IMG_20160407_023834.jpg"/>
          <p:cNvPicPr>
            <a:picLocks noChangeAspect="1"/>
          </p:cNvPicPr>
          <p:nvPr/>
        </p:nvPicPr>
        <p:blipFill>
          <a:blip r:embed="rId3" cstate="print"/>
          <a:srcRect l="13089" t="21651" r="6508" b="21650"/>
          <a:stretch>
            <a:fillRect/>
          </a:stretch>
        </p:blipFill>
        <p:spPr>
          <a:xfrm>
            <a:off x="6300192" y="1565768"/>
            <a:ext cx="2186910" cy="2746352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916647" y="332656"/>
            <a:ext cx="7272808" cy="838200"/>
          </a:xfrm>
        </p:spPr>
        <p:txBody>
          <a:bodyPr/>
          <a:lstStyle/>
          <a:p>
            <a:r>
              <a:rPr lang="es-ES" dirty="0" err="1" smtClean="0">
                <a:solidFill>
                  <a:schemeClr val="accent2"/>
                </a:solidFill>
                <a:latin typeface="+mn-lt"/>
              </a:rPr>
              <a:t>Puzzle</a:t>
            </a:r>
            <a:r>
              <a:rPr lang="es-ES" dirty="0" smtClean="0">
                <a:solidFill>
                  <a:schemeClr val="accent2"/>
                </a:solidFill>
                <a:latin typeface="+mn-lt"/>
              </a:rPr>
              <a:t> recompuesto</a:t>
            </a:r>
            <a:endParaRPr lang="es-ES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39035"/>
            <a:ext cx="8480938" cy="216794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539552" y="1556792"/>
            <a:ext cx="3528392" cy="50689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800" dirty="0" smtClean="0"/>
              <a:t>La </a:t>
            </a:r>
            <a:r>
              <a:rPr lang="es-ES" sz="2800" dirty="0"/>
              <a:t>cabeza del caballo montado tiene dos ejes de giro: la nuca  gira desde la </a:t>
            </a:r>
            <a:r>
              <a:rPr lang="es-ES" sz="2800" dirty="0" err="1"/>
              <a:t>cérvico</a:t>
            </a:r>
            <a:r>
              <a:rPr lang="es-ES" sz="2800" dirty="0"/>
              <a:t>-torácica y la boca gira desde la mano del jinete. Siempre se protege con la nuca</a:t>
            </a:r>
            <a:r>
              <a:rPr lang="es-ES" sz="2400" dirty="0"/>
              <a:t>.</a:t>
            </a:r>
          </a:p>
        </p:txBody>
      </p:sp>
      <p:pic>
        <p:nvPicPr>
          <p:cNvPr id="4" name="3 Imagen" descr="IMG_20160229_131911.jpg"/>
          <p:cNvPicPr>
            <a:picLocks noChangeAspect="1"/>
          </p:cNvPicPr>
          <p:nvPr/>
        </p:nvPicPr>
        <p:blipFill>
          <a:blip r:embed="rId2" cstate="print"/>
          <a:srcRect l="8263" r="21650" b="-486"/>
          <a:stretch>
            <a:fillRect/>
          </a:stretch>
        </p:blipFill>
        <p:spPr>
          <a:xfrm flipH="1" flipV="1">
            <a:off x="4499992" y="1700808"/>
            <a:ext cx="4203681" cy="33843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0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15 </a:t>
            </a:r>
            <a:r>
              <a:rPr lang="es-ES_tradnl" sz="3600" dirty="0" smtClean="0">
                <a:solidFill>
                  <a:schemeClr val="accent2"/>
                </a:solidFill>
              </a:rPr>
              <a:t>EJES DE GIRO DE LA CABEZA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259632" y="1015663"/>
            <a:ext cx="7488832" cy="56536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 smtClean="0"/>
              <a:t>Naturalmente</a:t>
            </a:r>
            <a:r>
              <a:rPr lang="es-ES" dirty="0"/>
              <a:t>, siente o coge (el problema es discernir cuándo coger y cuándo sentir</a:t>
            </a:r>
            <a:r>
              <a:rPr lang="es-ES" dirty="0" smtClean="0"/>
              <a:t>).</a:t>
            </a:r>
          </a:p>
          <a:p>
            <a:pPr marL="0" indent="0">
              <a:buNone/>
            </a:pPr>
            <a:endParaRPr lang="es-ES" dirty="0" smtClean="0"/>
          </a:p>
          <a:p>
            <a:pPr>
              <a:buFont typeface="Wingdings" charset="2"/>
              <a:buChar char="Ø"/>
            </a:pPr>
            <a:r>
              <a:rPr lang="es-ES" dirty="0" smtClean="0"/>
              <a:t>Acción </a:t>
            </a:r>
            <a:r>
              <a:rPr lang="es-ES" dirty="0"/>
              <a:t>sobre boca o espaldas. </a:t>
            </a:r>
            <a:endParaRPr lang="es-ES" dirty="0" smtClean="0"/>
          </a:p>
          <a:p>
            <a:pPr>
              <a:buFont typeface="Wingdings" charset="2"/>
              <a:buChar char="Ø"/>
            </a:pPr>
            <a:r>
              <a:rPr lang="es-ES" dirty="0" smtClean="0"/>
              <a:t>Importancia </a:t>
            </a:r>
            <a:r>
              <a:rPr lang="es-ES" dirty="0"/>
              <a:t>del ángulo de la rienda</a:t>
            </a:r>
            <a:r>
              <a:rPr lang="es-ES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s-ES" dirty="0" smtClean="0"/>
              <a:t>Mano </a:t>
            </a:r>
            <a:r>
              <a:rPr lang="es-ES" dirty="0"/>
              <a:t>interior y mano exterior. </a:t>
            </a:r>
            <a:r>
              <a:rPr lang="es-ES" dirty="0" smtClean="0"/>
              <a:t>Acción </a:t>
            </a:r>
            <a:r>
              <a:rPr lang="es-ES" dirty="0"/>
              <a:t>sobre el pie que aguanta y pie que </a:t>
            </a:r>
            <a:r>
              <a:rPr lang="es-ES" dirty="0" smtClean="0"/>
              <a:t>empuja.</a:t>
            </a:r>
          </a:p>
          <a:p>
            <a:pPr>
              <a:buFont typeface="Wingdings" charset="2"/>
              <a:buChar char="Ø"/>
            </a:pPr>
            <a:r>
              <a:rPr lang="es-ES" dirty="0" smtClean="0"/>
              <a:t>Bíceps </a:t>
            </a:r>
            <a:r>
              <a:rPr lang="es-ES" dirty="0"/>
              <a:t>y </a:t>
            </a:r>
            <a:r>
              <a:rPr lang="es-ES" dirty="0" smtClean="0"/>
              <a:t>dedos (presión/cesión; resistencias).</a:t>
            </a:r>
          </a:p>
          <a:p>
            <a:pPr>
              <a:buFont typeface="Wingdings" charset="2"/>
              <a:buChar char="Ø"/>
            </a:pPr>
            <a:r>
              <a:rPr lang="es-ES" dirty="0" smtClean="0"/>
              <a:t>Codo</a:t>
            </a:r>
            <a:r>
              <a:rPr lang="es-ES" dirty="0"/>
              <a:t>: ocho marchas (y nunca en punto muerto</a:t>
            </a:r>
            <a:r>
              <a:rPr lang="es-ES" dirty="0" smtClean="0"/>
              <a:t>). También es la articulación de mayor rango de movimiento del brazo, luego es la que más usamos. Lo malo, que a menudo indiscriminadamente.</a:t>
            </a:r>
          </a:p>
          <a:p>
            <a:pPr>
              <a:buFont typeface="Wingdings" charset="2"/>
              <a:buChar char="Ø"/>
            </a:pPr>
            <a:r>
              <a:rPr lang="es-ES" dirty="0" smtClean="0"/>
              <a:t>La </a:t>
            </a:r>
            <a:r>
              <a:rPr lang="es-ES" dirty="0"/>
              <a:t>posición precede a la acción. Colocar y dejar hacer. (BAUCHER</a:t>
            </a:r>
            <a:r>
              <a:rPr lang="es-ES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es-ES" dirty="0" smtClean="0"/>
              <a:t>Educa o ayuda para compensar </a:t>
            </a:r>
            <a:r>
              <a:rPr lang="es-ES" dirty="0" smtClean="0"/>
              <a:t>errores o imprecisiones de la otra mano </a:t>
            </a:r>
            <a:r>
              <a:rPr lang="es-ES" dirty="0" smtClean="0"/>
              <a:t>(en este caso no </a:t>
            </a:r>
            <a:r>
              <a:rPr lang="es-ES" dirty="0" smtClean="0"/>
              <a:t>educa, sino maleduca). Lo importante: discernir ambas acciones.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16 </a:t>
            </a:r>
            <a:r>
              <a:rPr lang="es-ES_tradnl" sz="3600" dirty="0" smtClean="0">
                <a:solidFill>
                  <a:schemeClr val="accent2"/>
                </a:solidFill>
              </a:rPr>
              <a:t>FUNCIONES DE LA MANO DEL JINETE</a:t>
            </a:r>
            <a:r>
              <a:rPr lang="es-ES_tradnl" sz="6000" dirty="0" smtClean="0">
                <a:solidFill>
                  <a:schemeClr val="accent2"/>
                </a:solidFill>
              </a:rPr>
              <a:t> 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83568" y="1015663"/>
            <a:ext cx="7940703" cy="568863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672"/>
              </a:spcBef>
              <a:buNone/>
            </a:pPr>
            <a:r>
              <a:rPr lang="es-ES" sz="2800" dirty="0" smtClean="0"/>
              <a:t>Manejamos </a:t>
            </a:r>
            <a:r>
              <a:rPr lang="es-ES" sz="2800" dirty="0"/>
              <a:t>con las riendas lo que está entre nuestra mano y la boca del caballo: </a:t>
            </a:r>
            <a:r>
              <a:rPr lang="es-ES" sz="2800" dirty="0" smtClean="0"/>
              <a:t>su </a:t>
            </a:r>
            <a:r>
              <a:rPr lang="es-ES" sz="2800" dirty="0"/>
              <a:t>balancín</a:t>
            </a:r>
            <a:r>
              <a:rPr lang="es-ES" sz="2800" dirty="0" smtClean="0"/>
              <a:t>.</a:t>
            </a:r>
          </a:p>
          <a:p>
            <a:pPr marL="0" indent="0" algn="just">
              <a:buNone/>
            </a:pPr>
            <a:r>
              <a:rPr lang="es-ES" sz="2800" dirty="0" smtClean="0"/>
              <a:t> 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Pero </a:t>
            </a:r>
            <a:r>
              <a:rPr lang="es-ES" sz="2800" dirty="0"/>
              <a:t>hay una repercusión –</a:t>
            </a:r>
            <a:r>
              <a:rPr lang="es-ES" sz="2800" dirty="0" smtClean="0"/>
              <a:t>coordinación-  constante </a:t>
            </a:r>
            <a:r>
              <a:rPr lang="es-ES" sz="2800" dirty="0"/>
              <a:t>con los pies del caballo.     </a:t>
            </a: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¿</a:t>
            </a:r>
            <a:r>
              <a:rPr lang="es-ES" sz="2800" dirty="0"/>
              <a:t>Dónde detectamos normalmente la cojera de un caballo?  ¡en su balancín</a:t>
            </a:r>
            <a:r>
              <a:rPr lang="es-ES" sz="2800" dirty="0" smtClean="0"/>
              <a:t>!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P</a:t>
            </a:r>
            <a:r>
              <a:rPr lang="es-ES" sz="2800" dirty="0"/>
              <a:t>. FRANCHET D’ESPEREY: </a:t>
            </a:r>
            <a:r>
              <a:rPr lang="es-ES" sz="2800" dirty="0" err="1"/>
              <a:t>Cap</a:t>
            </a:r>
            <a:r>
              <a:rPr lang="es-ES" sz="2800" dirty="0"/>
              <a:t> IV de “</a:t>
            </a:r>
            <a:r>
              <a:rPr lang="es-ES" sz="2800" i="1" dirty="0"/>
              <a:t>La </a:t>
            </a:r>
            <a:r>
              <a:rPr lang="es-ES" sz="2800" i="1" dirty="0" err="1"/>
              <a:t>Main</a:t>
            </a:r>
            <a:r>
              <a:rPr lang="es-ES" sz="2800" i="1" dirty="0"/>
              <a:t> du Maître”: </a:t>
            </a:r>
            <a:r>
              <a:rPr lang="es-ES" sz="2800" i="1" dirty="0" err="1"/>
              <a:t>L’Equitation</a:t>
            </a:r>
            <a:r>
              <a:rPr lang="es-ES" sz="2800" i="1" dirty="0"/>
              <a:t>, art entre la </a:t>
            </a:r>
            <a:r>
              <a:rPr lang="es-ES" sz="2800" i="1" dirty="0" err="1"/>
              <a:t>main</a:t>
            </a:r>
            <a:r>
              <a:rPr lang="es-ES" sz="2800" i="1" dirty="0"/>
              <a:t> du </a:t>
            </a:r>
            <a:r>
              <a:rPr lang="es-ES" sz="2800" i="1" dirty="0" err="1"/>
              <a:t>cavalier</a:t>
            </a:r>
            <a:r>
              <a:rPr lang="es-ES" sz="2800" i="1" dirty="0"/>
              <a:t> et la </a:t>
            </a:r>
            <a:r>
              <a:rPr lang="es-ES" sz="2800" i="1" dirty="0" err="1"/>
              <a:t>bouche</a:t>
            </a:r>
            <a:r>
              <a:rPr lang="es-ES" sz="2800" i="1" dirty="0"/>
              <a:t> du </a:t>
            </a:r>
            <a:r>
              <a:rPr lang="es-ES" sz="2800" i="1" dirty="0" err="1"/>
              <a:t>cheval</a:t>
            </a:r>
            <a:r>
              <a:rPr lang="es-ES" sz="2800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LICART: ¿Cómo actuar sobre el caballo? No por la fuerza, sino sobre el equilibrio del caballo, o sea, sobre las disposiciones y movimientos  de la columna vertebral, sobre el balancín y la disposición de los miembros   (pie que aguanta y pie que empuja)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79512" y="0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 </a:t>
            </a:r>
            <a:r>
              <a:rPr lang="es-ES_tradnl" sz="3600" dirty="0" smtClean="0">
                <a:solidFill>
                  <a:schemeClr val="accent2"/>
                </a:solidFill>
              </a:rPr>
              <a:t>BALANCÍN</a:t>
            </a:r>
            <a:r>
              <a:rPr lang="es-ES_tradnl" sz="6000" dirty="0" smtClean="0">
                <a:solidFill>
                  <a:schemeClr val="accent2"/>
                </a:solidFill>
              </a:rPr>
              <a:t> 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238944" y="1035647"/>
            <a:ext cx="7221488" cy="2033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Diferencia </a:t>
            </a:r>
            <a:r>
              <a:rPr lang="es-ES" sz="2800" dirty="0"/>
              <a:t>entre tirar, comprimir, resistir y enviar a la mano </a:t>
            </a:r>
            <a:r>
              <a:rPr lang="es-ES" sz="2800" dirty="0" smtClean="0"/>
              <a:t>(“</a:t>
            </a:r>
            <a:r>
              <a:rPr lang="es-ES" sz="2800" dirty="0" err="1" smtClean="0"/>
              <a:t>ealm</a:t>
            </a:r>
            <a:r>
              <a:rPr lang="es-ES" sz="2800" dirty="0" smtClean="0"/>
              <a:t>”). “</a:t>
            </a:r>
            <a:r>
              <a:rPr lang="es-ES" sz="2800" dirty="0" err="1" smtClean="0"/>
              <a:t>Ultimate</a:t>
            </a:r>
            <a:r>
              <a:rPr lang="es-ES" sz="2800" dirty="0" smtClean="0"/>
              <a:t> </a:t>
            </a:r>
            <a:r>
              <a:rPr lang="es-ES" sz="2800" dirty="0" err="1" smtClean="0"/>
              <a:t>feel</a:t>
            </a:r>
            <a:r>
              <a:rPr lang="es-ES" sz="2800" dirty="0" smtClean="0"/>
              <a:t>”. Siempre</a:t>
            </a:r>
            <a:r>
              <a:rPr lang="es-ES" sz="2800" dirty="0"/>
              <a:t>: resistir o </a:t>
            </a:r>
            <a:r>
              <a:rPr lang="es-ES" sz="2800" dirty="0" smtClean="0"/>
              <a:t>“</a:t>
            </a:r>
            <a:r>
              <a:rPr lang="es-ES" sz="2800" dirty="0" err="1" smtClean="0"/>
              <a:t>ealm</a:t>
            </a:r>
            <a:r>
              <a:rPr lang="es-ES" sz="2800" dirty="0" smtClean="0"/>
              <a:t>”.</a:t>
            </a:r>
          </a:p>
          <a:p>
            <a:pPr marL="0" indent="0">
              <a:buNone/>
            </a:pPr>
            <a:r>
              <a:rPr lang="es-ES" sz="2800" dirty="0" smtClean="0"/>
              <a:t>Muy </a:t>
            </a:r>
            <a:r>
              <a:rPr lang="es-ES" sz="2800" dirty="0"/>
              <a:t>esporádicamente, comprimir o </a:t>
            </a:r>
            <a:r>
              <a:rPr lang="es-ES" sz="2800" dirty="0" smtClean="0"/>
              <a:t>tirar.</a:t>
            </a:r>
            <a:endParaRPr lang="es-ES" sz="2800" dirty="0"/>
          </a:p>
        </p:txBody>
      </p:sp>
      <p:pic>
        <p:nvPicPr>
          <p:cNvPr id="4" name="3 Imagen" descr="IMG_20160609_020012.jpg"/>
          <p:cNvPicPr>
            <a:picLocks noChangeAspect="1"/>
          </p:cNvPicPr>
          <p:nvPr/>
        </p:nvPicPr>
        <p:blipFill>
          <a:blip r:embed="rId3" cstate="print"/>
          <a:srcRect t="9051" b="61550"/>
          <a:stretch>
            <a:fillRect/>
          </a:stretch>
        </p:blipFill>
        <p:spPr>
          <a:xfrm>
            <a:off x="1331640" y="3068961"/>
            <a:ext cx="6748064" cy="35329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0"/>
            <a:ext cx="9289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17 </a:t>
            </a:r>
            <a:r>
              <a:rPr lang="es-ES_tradnl" sz="3600" dirty="0" smtClean="0">
                <a:solidFill>
                  <a:schemeClr val="accent2"/>
                </a:solidFill>
              </a:rPr>
              <a:t>ENVIAR A LA MANO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755576" y="834970"/>
            <a:ext cx="7920880" cy="602302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None/>
            </a:pPr>
            <a:r>
              <a:rPr lang="es-ES" sz="2400" dirty="0" smtClean="0"/>
              <a:t>OLIVIER</a:t>
            </a:r>
            <a:r>
              <a:rPr lang="es-ES" sz="2400" dirty="0"/>
              <a:t>: </a:t>
            </a:r>
            <a:r>
              <a:rPr lang="es-ES" sz="2400" dirty="0" smtClean="0"/>
              <a:t>a </a:t>
            </a:r>
            <a:r>
              <a:rPr lang="es-ES" sz="2400" dirty="0"/>
              <a:t>fuerza de atacar las dificultades </a:t>
            </a:r>
            <a:r>
              <a:rPr lang="es-ES" sz="2400" dirty="0" smtClean="0"/>
              <a:t>sin resolverlas</a:t>
            </a:r>
            <a:r>
              <a:rPr lang="es-ES" sz="2400" dirty="0"/>
              <a:t>, acabamos contentándonos con </a:t>
            </a:r>
            <a:r>
              <a:rPr lang="es-ES" sz="2400" dirty="0" smtClean="0"/>
              <a:t>la mediocridad </a:t>
            </a:r>
            <a:r>
              <a:rPr lang="es-ES" sz="2400" dirty="0"/>
              <a:t>de los </a:t>
            </a:r>
            <a:r>
              <a:rPr lang="es-ES" sz="2400" dirty="0" smtClean="0"/>
              <a:t>resultados.</a:t>
            </a:r>
            <a:endParaRPr lang="es-ES" sz="2400" dirty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/>
              <a:t>Caballo que tira. Porque saca los pies.       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/>
              <a:t>Caballo que se encapota. Una llave de jiu-jitsu para controlar al caballo. Sensación engañosa de los sentidos (PARMÉNIDES).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/>
              <a:t>Caballo que mueve la cabeza. ¿Qué articulaciones funcionan mal</a:t>
            </a:r>
            <a:r>
              <a:rPr lang="es-ES" sz="2400" dirty="0" smtClean="0"/>
              <a:t>? </a:t>
            </a:r>
            <a:r>
              <a:rPr lang="es-ES" sz="2400" dirty="0"/>
              <a:t>Riendas alemanas.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/>
              <a:t>Caballo que tensa una rienda y afloja la otra. Por desequilibrio sobre las espaldas (un casco topino y otro pando). 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/>
              <a:t>Aguantar en lugar de cambiar el equilibrio (uso del freno en lugar del cambio de marcha</a:t>
            </a:r>
            <a:r>
              <a:rPr lang="es-ES" sz="2400" dirty="0" smtClean="0"/>
              <a:t>).</a:t>
            </a: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83568" y="18864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2"/>
                </a:solidFill>
              </a:rPr>
              <a:t>PROBLEMAS MÁS HABITUALES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850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ortatil\Documents\JOSE MANUEL\Los monaguillos\PowerPoint\20161005_20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41619" y="998741"/>
            <a:ext cx="6480810" cy="4860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779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rtatil\Documents\JOSE MANUEL\Los monaguillos\IMG_20160830_204734.jpg"/>
          <p:cNvPicPr>
            <a:picLocks noChangeAspect="1" noChangeArrowheads="1"/>
          </p:cNvPicPr>
          <p:nvPr/>
        </p:nvPicPr>
        <p:blipFill>
          <a:blip r:embed="rId3" cstate="print"/>
          <a:srcRect l="38676" r="17116"/>
          <a:stretch>
            <a:fillRect/>
          </a:stretch>
        </p:blipFill>
        <p:spPr bwMode="auto">
          <a:xfrm rot="5400000">
            <a:off x="780801" y="-196625"/>
            <a:ext cx="3384376" cy="4298922"/>
          </a:xfrm>
          <a:prstGeom prst="rect">
            <a:avLst/>
          </a:prstGeom>
          <a:noFill/>
        </p:spPr>
      </p:pic>
      <p:pic>
        <p:nvPicPr>
          <p:cNvPr id="4" name="Picture 3" descr="C:\Users\Portatil\Documents\JOSE MANUEL\Los monaguillos\IMG_20160704_132423.jpg"/>
          <p:cNvPicPr>
            <a:picLocks noChangeAspect="1" noChangeArrowheads="1"/>
          </p:cNvPicPr>
          <p:nvPr/>
        </p:nvPicPr>
        <p:blipFill>
          <a:blip r:embed="rId4" cstate="print"/>
          <a:srcRect l="25624" t="18077" r="29126" b="10078"/>
          <a:stretch>
            <a:fillRect/>
          </a:stretch>
        </p:blipFill>
        <p:spPr bwMode="auto">
          <a:xfrm>
            <a:off x="5076056" y="3140968"/>
            <a:ext cx="3888432" cy="3466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7751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444272" y="620688"/>
            <a:ext cx="8232184" cy="56886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 smtClean="0"/>
              <a:t>El tirón imperceptible. Corregir como C. ANDERSON o B TRAURIG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 smtClean="0"/>
              <a:t>Caballo que se invierte: 1º “</a:t>
            </a:r>
            <a:r>
              <a:rPr lang="es-ES" sz="2400" dirty="0" err="1" smtClean="0"/>
              <a:t>ealm</a:t>
            </a:r>
            <a:r>
              <a:rPr lang="es-ES" sz="2400" dirty="0" smtClean="0"/>
              <a:t>”, 2º para desinvertir, doblar el cuello. Si se tira, se encoge necesariamente del cuello.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 smtClean="0"/>
              <a:t>Ganar sin luchar: doblar al caballo –romperle su eje vertebral-, la mejor llave de jiu-jitsu para ganarle</a:t>
            </a:r>
            <a:r>
              <a:rPr lang="es-ES" sz="2400" dirty="0" smtClean="0"/>
              <a:t>. Fundamento de toda </a:t>
            </a:r>
            <a:r>
              <a:rPr lang="es-ES" sz="2400" dirty="0" err="1" smtClean="0"/>
              <a:t>incurvación</a:t>
            </a:r>
            <a:r>
              <a:rPr lang="es-ES" sz="2400" dirty="0" smtClean="0"/>
              <a:t> (espalda adentro, cesión a la pierna, </a:t>
            </a:r>
            <a:r>
              <a:rPr lang="es-ES" sz="2400" dirty="0" err="1" smtClean="0"/>
              <a:t>etc</a:t>
            </a:r>
            <a:r>
              <a:rPr lang="es-ES" sz="2400" dirty="0" smtClean="0"/>
              <a:t>)</a:t>
            </a:r>
            <a:endParaRPr lang="es-E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 smtClean="0"/>
              <a:t>Sutilezas del caballo: nos gana sin darnos cuenta. Hay que tomar conciencia (A. MCLEAN).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s-ES" sz="2400" dirty="0" smtClean="0"/>
              <a:t>Riendas del cura (de caña de bambú): el mejor </a:t>
            </a:r>
            <a:r>
              <a:rPr lang="es-ES" sz="2400" dirty="0" err="1" smtClean="0"/>
              <a:t>quitamanías</a:t>
            </a:r>
            <a:r>
              <a:rPr lang="es-ES" sz="2400" dirty="0"/>
              <a:t>,</a:t>
            </a:r>
            <a:r>
              <a:rPr lang="es-ES" sz="2400" dirty="0" smtClean="0"/>
              <a:t> o cómo ganar sin luchar</a:t>
            </a:r>
            <a:r>
              <a:rPr lang="es-ES" sz="2400" dirty="0" smtClean="0"/>
              <a:t>.</a:t>
            </a:r>
            <a:endParaRPr lang="es-ES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702954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83568" y="18864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2"/>
                </a:solidFill>
              </a:rPr>
              <a:t>LEYES MECÁNICAS A APLICAR</a:t>
            </a:r>
            <a:endParaRPr lang="es-ES_tradnl" sz="3600" dirty="0">
              <a:solidFill>
                <a:schemeClr val="accent2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715072" y="1052736"/>
            <a:ext cx="7818992" cy="55446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s-ES" sz="2400" dirty="0" smtClean="0"/>
              <a:t>Momento de la fuerza: balancín.</a:t>
            </a:r>
          </a:p>
          <a:p>
            <a:pPr>
              <a:buFont typeface="Wingdings" charset="2"/>
              <a:buChar char="Ø"/>
            </a:pPr>
            <a:r>
              <a:rPr lang="es-ES" sz="2400" dirty="0" smtClean="0"/>
              <a:t>Leyes de NEWTON: sobre todo, inercia y principio de acción y reacción.</a:t>
            </a:r>
          </a:p>
          <a:p>
            <a:pPr>
              <a:buFont typeface="Wingdings" charset="2"/>
              <a:buChar char="Ø"/>
            </a:pPr>
            <a:r>
              <a:rPr lang="es-ES" sz="2400" dirty="0" smtClean="0"/>
              <a:t>Momento de inercia: rienda única.</a:t>
            </a:r>
          </a:p>
          <a:p>
            <a:pPr>
              <a:spcBef>
                <a:spcPts val="0"/>
              </a:spcBef>
              <a:buFont typeface="Wingdings" charset="2"/>
              <a:buChar char="Ø"/>
            </a:pPr>
            <a:r>
              <a:rPr lang="es-ES" sz="2400" dirty="0" smtClean="0"/>
              <a:t>Exagerar el problema (¿) </a:t>
            </a:r>
          </a:p>
          <a:p>
            <a:pPr lvl="1">
              <a:spcBef>
                <a:spcPts val="0"/>
              </a:spcBef>
            </a:pPr>
            <a:r>
              <a:rPr lang="es-ES" sz="2400" dirty="0" smtClean="0"/>
              <a:t>se va de caña </a:t>
            </a:r>
          </a:p>
          <a:p>
            <a:pPr lvl="1">
              <a:spcBef>
                <a:spcPts val="0"/>
              </a:spcBef>
            </a:pPr>
            <a:r>
              <a:rPr lang="es-ES" sz="2400" dirty="0" smtClean="0"/>
              <a:t>levanta la cara </a:t>
            </a:r>
          </a:p>
          <a:p>
            <a:pPr lvl="1">
              <a:spcBef>
                <a:spcPts val="0"/>
              </a:spcBef>
            </a:pPr>
            <a:r>
              <a:rPr lang="es-ES" sz="2400" dirty="0" smtClean="0"/>
              <a:t>se deja caer exageradamente</a:t>
            </a:r>
          </a:p>
          <a:p>
            <a:pPr>
              <a:buFont typeface="Wingdings" charset="2"/>
              <a:buChar char="Ø"/>
            </a:pPr>
            <a:r>
              <a:rPr lang="es-ES" sz="2400" dirty="0" smtClean="0"/>
              <a:t>Cuerpos superpuestos: unión positiva. Mochila inteligente (RAABE, D. OLIVIER y SAINTFORT PAILLARD).</a:t>
            </a:r>
          </a:p>
          <a:p>
            <a:pPr>
              <a:buFont typeface="Wingdings" charset="2"/>
              <a:buChar char="Ø"/>
            </a:pPr>
            <a:r>
              <a:rPr lang="es-ES" sz="2400" dirty="0" smtClean="0"/>
              <a:t>Tres leyes de la mochila.</a:t>
            </a:r>
          </a:p>
          <a:p>
            <a:pPr>
              <a:buFont typeface="Wingdings" charset="2"/>
              <a:buChar char="Ø"/>
            </a:pPr>
            <a:r>
              <a:rPr lang="es-ES" sz="2400" dirty="0" smtClean="0"/>
              <a:t>Ley de la palanca: potencia por su brazo igual a resistencia por el suyo. El mejor ejemplo, el filete americano.  </a:t>
            </a:r>
            <a:endParaRPr lang="es-ES" sz="2400" dirty="0"/>
          </a:p>
        </p:txBody>
      </p:sp>
    </p:spTree>
    <p:extLst>
      <p:ext uri="{BB962C8B-B14F-4D97-AF65-F5344CB8AC3E}">
        <p14:creationId xmlns="" xmlns:p14="http://schemas.microsoft.com/office/powerpoint/2010/main" val="1948113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83568" y="18864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2"/>
                </a:solidFill>
              </a:rPr>
              <a:t>MOMENTO DE LA FUERZA</a:t>
            </a:r>
            <a:endParaRPr lang="es-ES_tradnl" sz="3600" dirty="0">
              <a:solidFill>
                <a:schemeClr val="accent2"/>
              </a:solidFill>
            </a:endParaRPr>
          </a:p>
        </p:txBody>
      </p:sp>
      <p:pic>
        <p:nvPicPr>
          <p:cNvPr id="4" name="3 Imagen" descr="IMG_20160224_192953.jpg"/>
          <p:cNvPicPr>
            <a:picLocks noChangeAspect="1"/>
          </p:cNvPicPr>
          <p:nvPr/>
        </p:nvPicPr>
        <p:blipFill>
          <a:blip r:embed="rId3" cstate="print"/>
          <a:srcRect l="9349" t="55901" r="10248" b="5250"/>
          <a:stretch>
            <a:fillRect/>
          </a:stretch>
        </p:blipFill>
        <p:spPr>
          <a:xfrm rot="5400000">
            <a:off x="4610517" y="1518275"/>
            <a:ext cx="4608512" cy="3965466"/>
          </a:xfrm>
          <a:prstGeom prst="rect">
            <a:avLst/>
          </a:prstGeom>
        </p:spPr>
      </p:pic>
      <p:pic>
        <p:nvPicPr>
          <p:cNvPr id="7" name="4 Imagen" descr="IMG_20160224_193013.jpg"/>
          <p:cNvPicPr>
            <a:picLocks noChangeAspect="1"/>
          </p:cNvPicPr>
          <p:nvPr/>
        </p:nvPicPr>
        <p:blipFill>
          <a:blip r:embed="rId4" cstate="print"/>
          <a:srcRect l="14959" r="17727" b="48299"/>
          <a:stretch>
            <a:fillRect/>
          </a:stretch>
        </p:blipFill>
        <p:spPr>
          <a:xfrm rot="5400000">
            <a:off x="1086443" y="1801989"/>
            <a:ext cx="2974162" cy="4067944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755576" y="58772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Philip Karl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847417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83568" y="18864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2"/>
                </a:solidFill>
              </a:rPr>
              <a:t>MOMENTO DE LA FUERZA</a:t>
            </a:r>
            <a:endParaRPr lang="es-ES_tradnl" sz="3600" dirty="0">
              <a:solidFill>
                <a:schemeClr val="accent2"/>
              </a:solidFill>
            </a:endParaRPr>
          </a:p>
        </p:txBody>
      </p:sp>
      <p:pic>
        <p:nvPicPr>
          <p:cNvPr id="3" name="Picture 8" descr="Resultado de imagen de balanza rom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472629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2706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83568" y="18864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2"/>
                </a:solidFill>
              </a:rPr>
              <a:t>PARA DESINVERTIR, DOBLAR (LICART)</a:t>
            </a:r>
            <a:endParaRPr lang="es-ES_tradnl" sz="3600" dirty="0">
              <a:solidFill>
                <a:schemeClr val="accent2"/>
              </a:solidFill>
            </a:endParaRPr>
          </a:p>
        </p:txBody>
      </p:sp>
      <p:pic>
        <p:nvPicPr>
          <p:cNvPr id="4" name="4 Imagen" descr="20161005_184228.jpg"/>
          <p:cNvPicPr>
            <a:picLocks noChangeAspect="1"/>
          </p:cNvPicPr>
          <p:nvPr/>
        </p:nvPicPr>
        <p:blipFill>
          <a:blip r:embed="rId3" cstate="print"/>
          <a:srcRect l="31100" r="22438" b="-399"/>
          <a:stretch>
            <a:fillRect/>
          </a:stretch>
        </p:blipFill>
        <p:spPr>
          <a:xfrm rot="5400000">
            <a:off x="2114510" y="-162182"/>
            <a:ext cx="4842971" cy="7848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585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11960" y="3429000"/>
            <a:ext cx="4320480" cy="1872208"/>
          </a:xfrm>
        </p:spPr>
        <p:txBody>
          <a:bodyPr>
            <a:noAutofit/>
          </a:bodyPr>
          <a:lstStyle/>
          <a:p>
            <a:r>
              <a:rPr lang="es-ES" dirty="0" smtClean="0">
                <a:solidFill>
                  <a:schemeClr val="accent2"/>
                </a:solidFill>
              </a:rPr>
              <a:t>Cómo trabajar </a:t>
            </a:r>
            <a:br>
              <a:rPr lang="es-ES" dirty="0" smtClean="0">
                <a:solidFill>
                  <a:schemeClr val="accent2"/>
                </a:solidFill>
              </a:rPr>
            </a:br>
            <a:r>
              <a:rPr lang="es-ES" sz="4700" dirty="0" smtClean="0">
                <a:solidFill>
                  <a:schemeClr val="accent2"/>
                </a:solidFill>
              </a:rPr>
              <a:t>el balancín </a:t>
            </a:r>
            <a:r>
              <a:rPr lang="es-ES" dirty="0" smtClean="0">
                <a:solidFill>
                  <a:schemeClr val="accent2"/>
                </a:solidFill>
              </a:rPr>
              <a:t/>
            </a:r>
            <a:br>
              <a:rPr lang="es-ES" dirty="0" smtClean="0">
                <a:solidFill>
                  <a:schemeClr val="accent2"/>
                </a:solidFill>
              </a:rPr>
            </a:br>
            <a:r>
              <a:rPr lang="es-ES" dirty="0" smtClean="0">
                <a:solidFill>
                  <a:schemeClr val="accent2"/>
                </a:solidFill>
              </a:rPr>
              <a:t>correctamente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17186" y="551723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chemeClr val="accent2"/>
                </a:solidFill>
              </a:rPr>
              <a:t>José Manuel Sales Pons</a:t>
            </a:r>
            <a:endParaRPr lang="es-ES_tradnl" sz="2800" dirty="0"/>
          </a:p>
        </p:txBody>
      </p:sp>
    </p:spTree>
    <p:extLst>
      <p:ext uri="{BB962C8B-B14F-4D97-AF65-F5344CB8AC3E}">
        <p14:creationId xmlns="" xmlns:p14="http://schemas.microsoft.com/office/powerpoint/2010/main" val="1212659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-20151201-WA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27584" y="1014106"/>
            <a:ext cx="7632848" cy="140955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s-ES" sz="2800" dirty="0" smtClean="0"/>
              <a:t>Tres </a:t>
            </a:r>
            <a:r>
              <a:rPr lang="es-ES" sz="2800" dirty="0"/>
              <a:t>articulaciones </a:t>
            </a:r>
            <a:r>
              <a:rPr lang="es-ES" sz="2800" dirty="0" smtClean="0"/>
              <a:t>principales entre boca y mano: </a:t>
            </a:r>
            <a:r>
              <a:rPr lang="es-ES" sz="2800" dirty="0"/>
              <a:t>base del cuello, nuca y </a:t>
            </a:r>
            <a:r>
              <a:rPr lang="es-ES" sz="2800" dirty="0" smtClean="0"/>
              <a:t>mandíbula. </a:t>
            </a:r>
          </a:p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s-ES" sz="2800" dirty="0" smtClean="0"/>
              <a:t>“</a:t>
            </a:r>
            <a:r>
              <a:rPr lang="es-ES" sz="2800" dirty="0" err="1" smtClean="0"/>
              <a:t>Ultimate</a:t>
            </a:r>
            <a:r>
              <a:rPr lang="es-ES" sz="2800" dirty="0" smtClean="0"/>
              <a:t> </a:t>
            </a:r>
            <a:r>
              <a:rPr lang="es-ES" sz="2800" dirty="0" err="1" smtClean="0"/>
              <a:t>feel</a:t>
            </a:r>
            <a:r>
              <a:rPr lang="es-ES" sz="2800" dirty="0" smtClean="0"/>
              <a:t>”</a:t>
            </a:r>
            <a:endParaRPr lang="es-ES" sz="2800" dirty="0"/>
          </a:p>
        </p:txBody>
      </p:sp>
      <p:pic>
        <p:nvPicPr>
          <p:cNvPr id="4" name="3 Imagen" descr="IMG_20160609_020012.jpg"/>
          <p:cNvPicPr>
            <a:picLocks noChangeAspect="1"/>
          </p:cNvPicPr>
          <p:nvPr/>
        </p:nvPicPr>
        <p:blipFill>
          <a:blip r:embed="rId2" cstate="print"/>
          <a:srcRect t="38450" b="30050"/>
          <a:stretch>
            <a:fillRect/>
          </a:stretch>
        </p:blipFill>
        <p:spPr>
          <a:xfrm>
            <a:off x="827584" y="2564904"/>
            <a:ext cx="7445325" cy="41764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0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2 </a:t>
            </a:r>
            <a:r>
              <a:rPr lang="es-ES_tradnl" sz="3600" dirty="0" smtClean="0">
                <a:solidFill>
                  <a:schemeClr val="accent2"/>
                </a:solidFill>
              </a:rPr>
              <a:t>ARTICULACIONES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915192" y="1268760"/>
            <a:ext cx="7689256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Articulación </a:t>
            </a:r>
            <a:r>
              <a:rPr lang="es-ES" sz="2800" dirty="0" err="1" smtClean="0"/>
              <a:t>cérvico</a:t>
            </a:r>
            <a:r>
              <a:rPr lang="es-ES" sz="2800" dirty="0" smtClean="0"/>
              <a:t>-torácica. </a:t>
            </a:r>
          </a:p>
          <a:p>
            <a:pPr marL="0" indent="0">
              <a:buNone/>
            </a:pP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No se ve pero es la más importante: une el cuello al cuerpo. </a:t>
            </a:r>
          </a:p>
          <a:p>
            <a:pPr>
              <a:buFont typeface="Wingdings" charset="2"/>
              <a:buChar char="Ø"/>
            </a:pPr>
            <a:r>
              <a:rPr lang="es-ES" sz="2800" dirty="0" smtClean="0"/>
              <a:t>Y </a:t>
            </a:r>
            <a:r>
              <a:rPr lang="es-ES" sz="2800" dirty="0"/>
              <a:t>con un rango de movimiento próximo a los 30 grados. </a:t>
            </a:r>
            <a:endParaRPr lang="es-ES" sz="2800" dirty="0" smtClean="0"/>
          </a:p>
          <a:p>
            <a:pPr>
              <a:buFont typeface="Wingdings" charset="2"/>
              <a:buChar char="Ø"/>
            </a:pPr>
            <a:r>
              <a:rPr lang="es-ES" sz="2800" dirty="0" smtClean="0"/>
              <a:t> </a:t>
            </a:r>
            <a:r>
              <a:rPr lang="es-ES" sz="2800" dirty="0"/>
              <a:t>La gran sufridora a lo largo de la </a:t>
            </a:r>
            <a:r>
              <a:rPr lang="es-ES" sz="2800" dirty="0" smtClean="0"/>
              <a:t>historia </a:t>
            </a:r>
            <a:r>
              <a:rPr lang="es-ES" sz="2800" dirty="0"/>
              <a:t>por su </a:t>
            </a:r>
            <a:r>
              <a:rPr lang="es-ES" sz="2800" dirty="0" smtClean="0"/>
              <a:t>desconocimiento.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3 </a:t>
            </a:r>
            <a:r>
              <a:rPr lang="es-ES_tradnl" sz="3600" dirty="0" smtClean="0">
                <a:solidFill>
                  <a:schemeClr val="accent2"/>
                </a:solidFill>
              </a:rPr>
              <a:t>BASE DEL CUELLO</a:t>
            </a:r>
            <a:endParaRPr lang="es-ES_tradnl"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tatil\Documents\JOSE MANUEL\Los monaguillos\IMG_20160408_001349.jpg"/>
          <p:cNvPicPr>
            <a:picLocks noChangeAspect="1" noChangeArrowheads="1"/>
          </p:cNvPicPr>
          <p:nvPr/>
        </p:nvPicPr>
        <p:blipFill>
          <a:blip r:embed="rId2" cstate="print"/>
          <a:srcRect l="25162" t="19309" r="4045" b="18222"/>
          <a:stretch>
            <a:fillRect/>
          </a:stretch>
        </p:blipFill>
        <p:spPr bwMode="auto">
          <a:xfrm rot="-5400000">
            <a:off x="4846941" y="2794019"/>
            <a:ext cx="2978513" cy="4680521"/>
          </a:xfrm>
          <a:prstGeom prst="rect">
            <a:avLst/>
          </a:prstGeom>
          <a:noFill/>
        </p:spPr>
      </p:pic>
      <p:pic>
        <p:nvPicPr>
          <p:cNvPr id="2051" name="Picture 3" descr="C:\Users\Portatil\Documents\JOSE MANUEL\Los monaguillos\IMG_20160408_004638.jpg"/>
          <p:cNvPicPr>
            <a:picLocks noChangeAspect="1" noChangeArrowheads="1"/>
          </p:cNvPicPr>
          <p:nvPr/>
        </p:nvPicPr>
        <p:blipFill rotWithShape="1">
          <a:blip r:embed="rId3" cstate="print"/>
          <a:srcRect t="17127" r="13980" b="16921"/>
          <a:stretch/>
        </p:blipFill>
        <p:spPr bwMode="auto">
          <a:xfrm rot="5400000">
            <a:off x="920890" y="-336713"/>
            <a:ext cx="326977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99592" y="1268760"/>
            <a:ext cx="7474024" cy="381642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s-ES" sz="2800" dirty="0"/>
              <a:t>La más visible</a:t>
            </a:r>
          </a:p>
          <a:p>
            <a:pPr>
              <a:buFont typeface="Wingdings" charset="2"/>
              <a:buChar char="Ø"/>
            </a:pPr>
            <a:r>
              <a:rPr lang="es-ES" sz="2800" dirty="0"/>
              <a:t>La de mayor rango de movimiento (en torno a los 90 grados)</a:t>
            </a:r>
          </a:p>
          <a:p>
            <a:pPr>
              <a:buFont typeface="Wingdings" charset="2"/>
              <a:buChar char="Ø"/>
            </a:pPr>
            <a:r>
              <a:rPr lang="es-ES" sz="2800" dirty="0"/>
              <a:t>Con la que se protege el caballo</a:t>
            </a:r>
          </a:p>
          <a:p>
            <a:pPr>
              <a:buFont typeface="Wingdings" charset="2"/>
              <a:buChar char="Ø"/>
            </a:pPr>
            <a:r>
              <a:rPr lang="es-ES" sz="2800" dirty="0"/>
              <a:t>Nos protegemos siempre con la de mayor rango de </a:t>
            </a:r>
            <a:r>
              <a:rPr lang="es-ES" sz="2800" dirty="0" smtClean="0"/>
              <a:t>movilidad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512" y="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 smtClean="0">
                <a:solidFill>
                  <a:schemeClr val="accent2"/>
                </a:solidFill>
              </a:rPr>
              <a:t>4 </a:t>
            </a:r>
            <a:r>
              <a:rPr lang="es-ES_tradnl" sz="3600" dirty="0" smtClean="0">
                <a:solidFill>
                  <a:schemeClr val="accent2"/>
                </a:solidFill>
              </a:rPr>
              <a:t>NUCA</a:t>
            </a:r>
            <a:endParaRPr lang="es-ES_tradnl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ortatil\Documents\JOSE MANUEL\Los monaguillos\IMG-20150817-WA0015.jpg"/>
          <p:cNvPicPr>
            <a:picLocks noChangeAspect="1" noChangeArrowheads="1"/>
          </p:cNvPicPr>
          <p:nvPr/>
        </p:nvPicPr>
        <p:blipFill rotWithShape="1">
          <a:blip r:embed="rId2" cstate="print"/>
          <a:srcRect l="22122" t="9692" r="4218" b="3745"/>
          <a:stretch/>
        </p:blipFill>
        <p:spPr bwMode="auto">
          <a:xfrm>
            <a:off x="33164" y="44624"/>
            <a:ext cx="3996952" cy="3528392"/>
          </a:xfrm>
          <a:prstGeom prst="rect">
            <a:avLst/>
          </a:prstGeom>
          <a:noFill/>
        </p:spPr>
      </p:pic>
      <p:pic>
        <p:nvPicPr>
          <p:cNvPr id="3074" name="Picture 2" descr="C:\Users\Portatil\Documents\JOSE MANUEL\Los monaguillos\Equa cordellet.jpg"/>
          <p:cNvPicPr>
            <a:picLocks noChangeAspect="1" noChangeArrowheads="1"/>
          </p:cNvPicPr>
          <p:nvPr/>
        </p:nvPicPr>
        <p:blipFill rotWithShape="1">
          <a:blip r:embed="rId3" cstate="print"/>
          <a:srcRect l="7088" t="19099" r="5501" b="2916"/>
          <a:stretch/>
        </p:blipFill>
        <p:spPr bwMode="auto">
          <a:xfrm>
            <a:off x="4039636" y="3429000"/>
            <a:ext cx="5069743" cy="3356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3044</TotalTime>
  <Words>1680</Words>
  <Application>Microsoft Office PowerPoint</Application>
  <PresentationFormat>Presentación en pantalla (4:3)</PresentationFormat>
  <Paragraphs>154</Paragraphs>
  <Slides>39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Viajes</vt:lpstr>
      <vt:lpstr>Cómo trabajar  el balancín  correctamente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El cuello se estira o se encoge</vt:lpstr>
      <vt:lpstr>Diapositiva 15</vt:lpstr>
      <vt:lpstr>Diapositiva 16</vt:lpstr>
      <vt:lpstr>Ligamento nucal y supraespinoso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Puzzle recompuesto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Cómo trabajar  el balancín  correctamente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Cómo trabajar el balancín correctamente</dc:title>
  <dc:creator>Portatil</dc:creator>
  <cp:lastModifiedBy>Portatil</cp:lastModifiedBy>
  <cp:revision>76</cp:revision>
  <dcterms:created xsi:type="dcterms:W3CDTF">2016-10-05T15:55:07Z</dcterms:created>
  <dcterms:modified xsi:type="dcterms:W3CDTF">2016-11-18T16:39:26Z</dcterms:modified>
</cp:coreProperties>
</file>